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4" r:id="rId6"/>
    <p:sldId id="266" r:id="rId7"/>
    <p:sldId id="267" r:id="rId8"/>
    <p:sldId id="268" r:id="rId9"/>
    <p:sldId id="271" r:id="rId10"/>
    <p:sldId id="273" r:id="rId11"/>
    <p:sldId id="272" r:id="rId12"/>
    <p:sldId id="259" r:id="rId13"/>
  </p:sldIdLst>
  <p:sldSz cx="9902825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11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iUDM6Ae9C3YrxVlldXvCL2TFIM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411" y="62"/>
      </p:cViewPr>
      <p:guideLst>
        <p:guide pos="311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4ECF117F-7F06-07B8-3528-1EF2BBE69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BB2481D1-8127-D901-9C5E-018A77564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DD915DBB-8A7A-0958-B381-07B8D4FF9C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0814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D21C3F7-F6A7-6FF6-C4AC-C0F877C0B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99A0786A-C281-5828-C6B6-6CF9FF82D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7B2DB819-B033-4F8D-858C-304A83C9D4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773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4607432B-017C-529D-D1B6-6B05525AB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69DFC84-3D0E-1D1B-D394-6A0163A2E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94726B7D-AA5F-4A68-0AAC-56126F489B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0708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B697A679-C1E2-EC44-CCF2-62951186C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DE8675CE-DB58-D1CC-D460-827AB1CD92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7950A029-3477-F2DA-B359-106AEF5E07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00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19879873-08C8-07DF-E4E9-5F4F066B9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3174979F-A91F-026B-1501-33C8212A63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08B8EB22-5C4D-BF29-04DD-3AE43E9D1B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050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A0C50E6-3FD6-EB44-E555-B4D568CB5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9FAC129F-28BB-1D28-83B6-CA3B7C603C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688DEA7E-0D40-DCE4-6B81-9E3DA9645D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856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06E2305E-FEF5-4AB3-13B6-3298931D8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C68049F8-F38B-8623-2832-72BEEB8297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248D31FF-4690-E85F-C827-AAFC47B8CC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795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601764A9-96FC-CB6A-E0C4-44EF35441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76C7C24B-C5E3-D623-4FFC-DDD1DE584B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5CE54440-D4BE-6003-9C45-591E917DA1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640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">
  <p:cSld name="Front Cover">
    <p:bg>
      <p:bgPr>
        <a:solidFill>
          <a:srgbClr val="F2F2F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6"/>
          <p:cNvSpPr/>
          <p:nvPr/>
        </p:nvSpPr>
        <p:spPr>
          <a:xfrm>
            <a:off x="449468" y="450000"/>
            <a:ext cx="1282022" cy="198000"/>
          </a:xfrm>
          <a:custGeom>
            <a:avLst/>
            <a:gdLst/>
            <a:ahLst/>
            <a:cxnLst/>
            <a:rect l="l" t="t" r="r" b="b"/>
            <a:pathLst>
              <a:path w="2179" h="334" extrusionOk="0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rgbClr val="0924A5"/>
          </a:solidFill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9"/>
              <a:buFont typeface="Arial"/>
              <a:buNone/>
            </a:pPr>
            <a:endParaRPr sz="1959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Google Shape;1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5631" y="6141164"/>
            <a:ext cx="1371564" cy="4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6"/>
          <p:cNvSpPr/>
          <p:nvPr/>
        </p:nvSpPr>
        <p:spPr>
          <a:xfrm>
            <a:off x="990000" y="4320000"/>
            <a:ext cx="583252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1428A0"/>
                </a:solidFill>
                <a:latin typeface="Arial"/>
                <a:ea typeface="Arial"/>
                <a:cs typeface="Arial"/>
                <a:sym typeface="Arial"/>
              </a:rPr>
              <a:t>Artificial Intelligence Course</a:t>
            </a:r>
            <a:endParaRPr sz="2400" b="0" i="0" u="none" strike="noStrike" cap="none">
              <a:solidFill>
                <a:srgbClr val="1428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6"/>
          <p:cNvSpPr/>
          <p:nvPr/>
        </p:nvSpPr>
        <p:spPr>
          <a:xfrm>
            <a:off x="724689" y="4320000"/>
            <a:ext cx="54000" cy="360000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720000" y="3551768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title"/>
          </p:nvPr>
        </p:nvSpPr>
        <p:spPr>
          <a:xfrm>
            <a:off x="720000" y="1710000"/>
            <a:ext cx="522101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ody">
  <p:cSld name="1_Body">
    <p:bg>
      <p:bgPr>
        <a:solidFill>
          <a:srgbClr val="F2F2F2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449468" y="450000"/>
            <a:ext cx="1282022" cy="198000"/>
          </a:xfrm>
          <a:custGeom>
            <a:avLst/>
            <a:gdLst/>
            <a:ahLst/>
            <a:cxnLst/>
            <a:rect l="l" t="t" r="r" b="b"/>
            <a:pathLst>
              <a:path w="2179" h="334" extrusionOk="0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rgbClr val="0924A5"/>
          </a:solidFill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9"/>
              <a:buFont typeface="Arial"/>
              <a:buNone/>
            </a:pPr>
            <a:endParaRPr sz="1959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5631" y="6141164"/>
            <a:ext cx="1371564" cy="4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able of Contents2">
  <p:cSld name="3_Table of Contents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88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Google Shape;20;p7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" name="Google Shape;21;p7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7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14">
          <p15:clr>
            <a:srgbClr val="FBAE40"/>
          </p15:clr>
        </p15:guide>
        <p15:guide id="2" pos="443">
          <p15:clr>
            <a:srgbClr val="FBAE40"/>
          </p15:clr>
        </p15:guide>
        <p15:guide id="3" pos="5955">
          <p15:clr>
            <a:srgbClr val="FBAE40"/>
          </p15:clr>
        </p15:guide>
        <p15:guide id="4" pos="60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able of Contents">
  <p:cSld name="2_Table of Conten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Google Shape;25;p8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" name="Google Shape;26;p8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8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1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9"/>
              <a:buFont typeface="Arial"/>
              <a:buNone/>
              <a:defRPr sz="179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9"/>
              <a:buFont typeface="Arial"/>
              <a:buNone/>
              <a:defRPr sz="179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4"/>
          </p:nvPr>
        </p:nvSpPr>
        <p:spPr>
          <a:xfrm>
            <a:off x="8740667" y="480779"/>
            <a:ext cx="46785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5"/>
          </p:nvPr>
        </p:nvSpPr>
        <p:spPr>
          <a:xfrm>
            <a:off x="522288" y="2221661"/>
            <a:ext cx="805543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21945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47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4640" algn="l" rtl="0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defRPr sz="13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Nova AI Ecosystem: Dual-AI Solutions Suite</a:t>
            </a:r>
            <a:endParaRPr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st" type="blank">
  <p:cSld name="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4395"/>
            <a:ext cx="9899651" cy="685360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9"/>
          <p:cNvSpPr/>
          <p:nvPr/>
        </p:nvSpPr>
        <p:spPr>
          <a:xfrm>
            <a:off x="2" y="0"/>
            <a:ext cx="9899651" cy="6858000"/>
          </a:xfrm>
          <a:prstGeom prst="rect">
            <a:avLst/>
          </a:prstGeom>
          <a:solidFill>
            <a:srgbClr val="1428A0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59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/>
          <p:nvPr/>
        </p:nvSpPr>
        <p:spPr>
          <a:xfrm>
            <a:off x="449468" y="5677032"/>
            <a:ext cx="9000714" cy="73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ⓒ2023 SAMSUNG. All rights reserved.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Samsung Electronics Corporate Citizenship Office holds the copyright of book.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book is a literary property protected by copyright law so reprint and reproduction without permission are prohibited.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use this book other than the curriculum of Samsung Innovation Campus or to use the entire or part of this book, you must receive written consent from copyright holder.</a:t>
            </a:r>
            <a:endParaRPr/>
          </a:p>
        </p:txBody>
      </p:sp>
      <p:pic>
        <p:nvPicPr>
          <p:cNvPr id="39" name="Google Shape;3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1822" y="3022951"/>
            <a:ext cx="2476006" cy="81209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449468" y="450000"/>
            <a:ext cx="1290568" cy="198000"/>
          </a:xfrm>
          <a:custGeom>
            <a:avLst/>
            <a:gdLst/>
            <a:ahLst/>
            <a:cxnLst/>
            <a:rect l="l" t="t" r="r" b="b"/>
            <a:pathLst>
              <a:path w="2179" h="334" extrusionOk="0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9"/>
              <a:buFont typeface="Arial"/>
              <a:buNone/>
            </a:pPr>
            <a:endParaRPr sz="1959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10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" name="Google Shape;43;p10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0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45" name="Google Shape;45;p10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5">
          <p15:clr>
            <a:srgbClr val="FBAE40"/>
          </p15:clr>
        </p15:guide>
        <p15:guide id="2" pos="595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able of Contents2">
  <p:cSld name="2_Table of Contents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88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" name="Google Shape;48;p11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Google Shape;49;p11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1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51" name="Google Shape;51;p11"/>
          <p:cNvSpPr/>
          <p:nvPr/>
        </p:nvSpPr>
        <p:spPr>
          <a:xfrm>
            <a:off x="990000" y="4157757"/>
            <a:ext cx="3563339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428A0"/>
                </a:solidFill>
                <a:latin typeface="Arial"/>
                <a:ea typeface="Arial"/>
                <a:cs typeface="Arial"/>
                <a:sym typeface="Arial"/>
              </a:rPr>
              <a:t>AI Course</a:t>
            </a:r>
            <a:endParaRPr sz="2100">
              <a:solidFill>
                <a:srgbClr val="1428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1"/>
          <p:cNvSpPr/>
          <p:nvPr/>
        </p:nvSpPr>
        <p:spPr>
          <a:xfrm>
            <a:off x="720000" y="2095275"/>
            <a:ext cx="60008" cy="1759369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1"/>
          <p:cNvSpPr/>
          <p:nvPr/>
        </p:nvSpPr>
        <p:spPr>
          <a:xfrm>
            <a:off x="720000" y="4157757"/>
            <a:ext cx="60008" cy="323165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990000" y="2095275"/>
            <a:ext cx="5221019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990000" y="3577645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9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sz="2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5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sz="19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83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14">
          <p15:clr>
            <a:srgbClr val="FBAE40"/>
          </p15:clr>
        </p15:guide>
        <p15:guide id="2" pos="443">
          <p15:clr>
            <a:srgbClr val="FBAE40"/>
          </p15:clr>
        </p15:guide>
        <p15:guide id="3" pos="5955">
          <p15:clr>
            <a:srgbClr val="FBAE40"/>
          </p15:clr>
        </p15:guide>
        <p15:guide id="4" pos="60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able of Contents">
  <p:cSld name="3_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12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59;p12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61" name="Google Shape;61;p12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able of Contents">
  <p:cSld name="1_Table of Conten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3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" name="Google Shape;65;p13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67" name="Google Shape;67;p13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55">
          <p15:clr>
            <a:srgbClr val="FBAE40"/>
          </p15:clr>
        </p15:guide>
        <p15:guide id="3" pos="28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">
  <p:cSld name="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4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4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cxnSp>
        <p:nvCxnSpPr>
          <p:cNvPr id="72" name="Google Shape;72;p14"/>
          <p:cNvCxnSpPr/>
          <p:nvPr/>
        </p:nvCxnSpPr>
        <p:spPr>
          <a:xfrm>
            <a:off x="449468" y="900000"/>
            <a:ext cx="9000714" cy="0"/>
          </a:xfrm>
          <a:prstGeom prst="straightConnector1">
            <a:avLst/>
          </a:prstGeom>
          <a:noFill/>
          <a:ln w="15875" cap="flat" cmpd="sng">
            <a:solidFill>
              <a:srgbClr val="0924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4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CodeByDiablo/RAG-Agent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hyperlink" Target="https://huggingface.co/spaces/CodeByDiablo/Resume-Screener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"/>
          <p:cNvSpPr txBox="1">
            <a:spLocks noGrp="1"/>
          </p:cNvSpPr>
          <p:nvPr>
            <p:ph type="body" idx="1"/>
          </p:nvPr>
        </p:nvSpPr>
        <p:spPr>
          <a:xfrm>
            <a:off x="720000" y="3551768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r>
              <a:rPr lang="en-IN" dirty="0"/>
              <a:t>Team Nova (Team 013)</a:t>
            </a:r>
            <a:endParaRPr dirty="0"/>
          </a:p>
        </p:txBody>
      </p:sp>
      <p:sp>
        <p:nvSpPr>
          <p:cNvPr id="83" name="Google Shape;83;p1"/>
          <p:cNvSpPr txBox="1">
            <a:spLocks noGrp="1"/>
          </p:cNvSpPr>
          <p:nvPr>
            <p:ph type="title"/>
          </p:nvPr>
        </p:nvSpPr>
        <p:spPr>
          <a:xfrm>
            <a:off x="719999" y="1710000"/>
            <a:ext cx="824701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pt-BR" dirty="0"/>
              <a:t>Revolutionary RAG System for Private Document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79B79E5F-6CA0-200A-93DC-E623491DE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04F9D43F-91EF-A2DB-6416-04DA4259DA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3.2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1269DEA9-2A95-0FFF-7D74-0DEF70B1359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Live Demo &amp; User Interface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0D58E913-007A-5FCA-9AEC-67ED5F8049A5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03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2CB3CBB2-681C-F841-28AE-4174A5CEB376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EB4418-D6B8-445E-4B4A-23D8078E6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90" y="1267559"/>
            <a:ext cx="8631044" cy="510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14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2A98155-46FB-5795-07F4-C02A3882C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7F3C8F83-AC98-F09E-9F0E-9E6562F8D5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3.3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A236E7C1-8877-EEFA-F756-BAA178C0B3E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Future Scope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5CBDBF30-BCD7-F6DC-B51F-A99CDC9A19D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03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F9FF9004-7516-E412-C981-CF02F1F7FAE8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287E4-188E-1615-C116-154702AA9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36" y="1494503"/>
            <a:ext cx="9501879" cy="429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50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2"/>
          <p:cNvGrpSpPr/>
          <p:nvPr/>
        </p:nvGrpSpPr>
        <p:grpSpPr>
          <a:xfrm>
            <a:off x="710836" y="1892040"/>
            <a:ext cx="4379913" cy="1063094"/>
            <a:chOff x="4181256" y="3224809"/>
            <a:chExt cx="4379913" cy="1063094"/>
          </a:xfrm>
        </p:grpSpPr>
        <p:sp>
          <p:nvSpPr>
            <p:cNvPr id="89" name="Google Shape;89;p2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Unit 1. Introduction</a:t>
              </a: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60752" y="3641572"/>
              <a:ext cx="3400417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1.1. Motivation &amp; Problem Statement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1.2. Objectives &amp; Solution Overview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1.3. Team Roles</a:t>
              </a:r>
              <a:endParaRPr dirty="0"/>
            </a:p>
          </p:txBody>
        </p:sp>
      </p:grpSp>
      <p:grpSp>
        <p:nvGrpSpPr>
          <p:cNvPr id="92" name="Google Shape;92;p2"/>
          <p:cNvGrpSpPr/>
          <p:nvPr/>
        </p:nvGrpSpPr>
        <p:grpSpPr>
          <a:xfrm>
            <a:off x="710836" y="3266753"/>
            <a:ext cx="5146016" cy="1063094"/>
            <a:chOff x="4181256" y="3224809"/>
            <a:chExt cx="4379913" cy="1063094"/>
          </a:xfrm>
        </p:grpSpPr>
        <p:sp>
          <p:nvSpPr>
            <p:cNvPr id="93" name="Google Shape;93;p2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Unit 2. Project Execution</a:t>
              </a: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18673" y="3641572"/>
              <a:ext cx="3413559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2.1. System Architecture (Headless Microservices)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2.2. TECHNOLOGY DEEP DIVE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2.3. Workflow B: AI Research Agent (RAG)</a:t>
              </a:r>
              <a:endParaRPr dirty="0"/>
            </a:p>
          </p:txBody>
        </p:sp>
      </p:grpSp>
      <p:grpSp>
        <p:nvGrpSpPr>
          <p:cNvPr id="96" name="Google Shape;96;p2"/>
          <p:cNvGrpSpPr/>
          <p:nvPr/>
        </p:nvGrpSpPr>
        <p:grpSpPr>
          <a:xfrm>
            <a:off x="710836" y="4641466"/>
            <a:ext cx="4379913" cy="1063094"/>
            <a:chOff x="4181256" y="3224809"/>
            <a:chExt cx="4379913" cy="1063094"/>
          </a:xfrm>
        </p:grpSpPr>
        <p:sp>
          <p:nvSpPr>
            <p:cNvPr id="97" name="Google Shape;97;p2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Unit 3. Results &amp; Impact</a:t>
              </a: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160752" y="3641572"/>
              <a:ext cx="3400417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3.1. Key Results &amp; Performance Metrics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3.2. Live Demo &amp; User Interface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3.3. Future Scope</a:t>
              </a:r>
              <a:endParaRPr dirty="0"/>
            </a:p>
          </p:txBody>
        </p:sp>
      </p:grpSp>
      <p:sp>
        <p:nvSpPr>
          <p:cNvPr id="100" name="Google Shape;100;p2"/>
          <p:cNvSpPr/>
          <p:nvPr/>
        </p:nvSpPr>
        <p:spPr>
          <a:xfrm>
            <a:off x="746836" y="286495"/>
            <a:ext cx="85083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Revolutionary RAG System for Private Document Analysis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1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lang="en-US" dirty="0"/>
              <a:t>The Unstructured Data Bottleneck</a:t>
            </a:r>
            <a:endParaRPr dirty="0"/>
          </a:p>
        </p:txBody>
      </p:sp>
      <p:sp>
        <p:nvSpPr>
          <p:cNvPr id="106" name="Google Shape;106;p3"/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/>
              <a:t>1.1</a:t>
            </a:r>
            <a:endParaRPr/>
          </a:p>
        </p:txBody>
      </p:sp>
      <p:sp>
        <p:nvSpPr>
          <p:cNvPr id="107" name="Google Shape;107;p3"/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Motivation &amp; Problem Statement</a:t>
            </a:r>
          </a:p>
        </p:txBody>
      </p:sp>
      <p:sp>
        <p:nvSpPr>
          <p:cNvPr id="108" name="Google Shape;108;p3"/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5"/>
          </p:nvPr>
        </p:nvSpPr>
        <p:spPr>
          <a:xfrm>
            <a:off x="522288" y="2221660"/>
            <a:ext cx="8055439" cy="3569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7747" lvl="0" indent="-177747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70"/>
              <a:buFont typeface="Arial"/>
              <a:buChar char="•"/>
            </a:pPr>
            <a:r>
              <a:rPr lang="en-US" dirty="0"/>
              <a:t>Recruitment Bottlenecks:</a:t>
            </a:r>
          </a:p>
          <a:p>
            <a:pPr marL="360255" lvl="1" indent="-182507"/>
            <a:r>
              <a:rPr lang="en-US" dirty="0"/>
              <a:t>HR teams are overwhelmed by volume. Manual screening causes bias and slow "Time-to-Hire."Level-1</a:t>
            </a:r>
          </a:p>
          <a:p>
            <a:pPr marL="177747" lvl="0" indent="-177747">
              <a:spcBef>
                <a:spcPts val="0"/>
              </a:spcBef>
            </a:pPr>
            <a:r>
              <a:rPr lang="en-US" dirty="0"/>
              <a:t>Research Inefficiency:</a:t>
            </a:r>
          </a:p>
          <a:p>
            <a:pPr marL="360255" marR="0" lvl="1" indent="-182507" algn="l" defTabSz="914400" rtl="0" eaLnBrk="1" fontAlgn="auto" latinLnBrk="0" hangingPunct="1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tabLst/>
              <a:defRPr/>
            </a:pPr>
            <a:r>
              <a:rPr lang="en-US" dirty="0"/>
              <a:t>Researchers struggle to find specific answers in dense technical PDFs using standard keyword search (Ctrl+F).</a:t>
            </a:r>
          </a:p>
          <a:p>
            <a:pPr marL="177747" lvl="0" indent="-177747">
              <a:spcBef>
                <a:spcPts val="0"/>
              </a:spcBef>
            </a:pPr>
            <a:r>
              <a:rPr lang="en-US" dirty="0"/>
              <a:t>The Need: </a:t>
            </a:r>
          </a:p>
          <a:p>
            <a:pPr marL="356616" marR="0" indent="-182880" algn="l" rtl="0" eaLnBrk="1" fontAlgn="auto" latinLnBrk="0" hangingPunct="1">
              <a:lnSpc>
                <a:spcPct val="138000"/>
              </a:lnSpc>
              <a:spcBef>
                <a:spcPts val="500"/>
              </a:spcBef>
              <a:buClr>
                <a:srgbClr val="262626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300" b="0" i="0" spc="0" baseline="0" dirty="0">
                <a:ln>
                  <a:noFill/>
                </a:ln>
                <a:solidFill>
                  <a:srgbClr val="26262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 unified, automated system to handle unstructured text data (Resumes &amp; Research Papers) efficiently.</a:t>
            </a:r>
            <a:endParaRPr lang="en-US" sz="1300" dirty="0"/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06E0D1-8112-B9D3-33DB-EB38148ED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78" y="1440000"/>
            <a:ext cx="9099068" cy="4176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746BAE-6654-E0B4-FB10-E9531F1227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826"/>
          <a:stretch>
            <a:fillRect/>
          </a:stretch>
        </p:blipFill>
        <p:spPr>
          <a:xfrm>
            <a:off x="3125770" y="4673724"/>
            <a:ext cx="1825642" cy="16551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2BAF819-BF6B-564F-8581-63A5826A8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>
            <a:extLst>
              <a:ext uri="{FF2B5EF4-FFF2-40B4-BE49-F238E27FC236}">
                <a16:creationId xmlns:a16="http://schemas.microsoft.com/office/drawing/2014/main" id="{44F312F7-8006-EE97-B1A9-D7C470693D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288" y="1188333"/>
            <a:ext cx="85411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</a:pPr>
            <a:r>
              <a:rPr lang="en-IN" dirty="0"/>
              <a:t>Solution - Nova AI Ecosystem</a:t>
            </a:r>
            <a:endParaRPr dirty="0"/>
          </a:p>
        </p:txBody>
      </p:sp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105F8301-9F91-D970-7D90-933EF46441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1.2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D6001B26-03EC-9489-6628-F54264BB019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Objectives &amp; Solution Overview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1411687D-B3B3-BD1E-1871-EC213C5014F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9176A749-27D9-6B84-F946-A9F6F6F8550A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sp>
        <p:nvSpPr>
          <p:cNvPr id="110" name="Google Shape;110;p3">
            <a:extLst>
              <a:ext uri="{FF2B5EF4-FFF2-40B4-BE49-F238E27FC236}">
                <a16:creationId xmlns:a16="http://schemas.microsoft.com/office/drawing/2014/main" id="{2BFB423E-933C-BAF6-07BD-A3D82F5B1364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22288" y="2221661"/>
            <a:ext cx="8055439" cy="366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spcBef>
                <a:spcPts val="0"/>
              </a:spcBef>
            </a:pPr>
            <a:r>
              <a:rPr lang="en-IN" dirty="0"/>
              <a:t>Objective: </a:t>
            </a:r>
            <a:r>
              <a:rPr lang="en-US" dirty="0"/>
              <a:t>To demonstrate a "Headless Microservices" architecture for scalable AI deployment.</a:t>
            </a:r>
          </a:p>
          <a:p>
            <a:pPr marL="0" indent="0">
              <a:spcBef>
                <a:spcPts val="0"/>
              </a:spcBef>
              <a:buNone/>
            </a:pPr>
            <a:endParaRPr lang="en-IN" dirty="0"/>
          </a:p>
          <a:p>
            <a:pPr marL="177747" marR="0" lvl="0" indent="-177747" algn="l" defTabSz="914400" rtl="0" eaLnBrk="1" fontAlgn="auto" latinLnBrk="0" hangingPunct="1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70"/>
              <a:buFont typeface="Arial"/>
              <a:buChar char="•"/>
              <a:tabLst/>
              <a:defRPr/>
            </a:pPr>
            <a:r>
              <a:rPr lang="en-IN" dirty="0"/>
              <a:t>  Nova AI Ecosystem:</a:t>
            </a:r>
          </a:p>
          <a:p>
            <a:pPr marL="360255" marR="0" lvl="1" indent="-182507" algn="l" defTabSz="914400" rtl="0" eaLnBrk="1" fontAlgn="auto" latinLnBrk="0" hangingPunct="1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tabLst/>
              <a:defRPr/>
            </a:pPr>
            <a:r>
              <a:rPr kumimoji="0" 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Resume Screener: Acts as a "Strict ATS" using Llama 3 to score candidates and draft cover letters.</a:t>
            </a:r>
          </a:p>
          <a:p>
            <a:pPr marL="360255" marR="0" lvl="1" indent="-182507" algn="l" defTabSz="914400" rtl="0" eaLnBrk="1" fontAlgn="auto" latinLnBrk="0" hangingPunct="1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Research Agent: Uses RAG (Retrieval-Augmented Generation) to answer queries from technical papers.</a:t>
            </a: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9599A10F-C683-9C86-4D2A-F7D663CCA0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675" t="11857" r="16243" b="19377"/>
          <a:stretch>
            <a:fillRect/>
          </a:stretch>
        </p:blipFill>
        <p:spPr>
          <a:xfrm>
            <a:off x="449375" y="3943514"/>
            <a:ext cx="4391720" cy="2464485"/>
          </a:xfrm>
          <a:prstGeom prst="rect">
            <a:avLst/>
          </a:prstGeom>
        </p:spPr>
      </p:pic>
      <p:pic>
        <p:nvPicPr>
          <p:cNvPr id="5" name="Picture 4">
            <a:hlinkClick r:id="rId5"/>
            <a:extLst>
              <a:ext uri="{FF2B5EF4-FFF2-40B4-BE49-F238E27FC236}">
                <a16:creationId xmlns:a16="http://schemas.microsoft.com/office/drawing/2014/main" id="{A38381DF-DC27-E913-8D2B-69083A1BE5D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176" t="11134" r="15161" b="16526"/>
          <a:stretch>
            <a:fillRect/>
          </a:stretch>
        </p:blipFill>
        <p:spPr>
          <a:xfrm>
            <a:off x="4988817" y="4138318"/>
            <a:ext cx="4464633" cy="22696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BC1962-3F39-BA46-65DF-4F0C6232D1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375" y="1760328"/>
            <a:ext cx="9003982" cy="46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9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B6D40B9-72E2-1A62-DB05-E507154E4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E654332B-1DC7-8288-98D3-E850E90DFA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1.3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79CFC7DC-2941-ECE5-5039-700DEB8820B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Team Roles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010F81E-6570-BEC1-77EF-D49EE55AB935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ADFA0026-CC93-E43E-0A25-F10FFCA2628A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sp>
        <p:nvSpPr>
          <p:cNvPr id="110" name="Google Shape;110;p3">
            <a:extLst>
              <a:ext uri="{FF2B5EF4-FFF2-40B4-BE49-F238E27FC236}">
                <a16:creationId xmlns:a16="http://schemas.microsoft.com/office/drawing/2014/main" id="{27B71B91-1FE8-5747-F9F9-9F300053F5D8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532628" y="1459664"/>
            <a:ext cx="8055439" cy="4351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spcBef>
                <a:spcPts val="0"/>
              </a:spcBef>
            </a:pPr>
            <a:r>
              <a:rPr lang="en-US" sz="1300" dirty="0"/>
              <a:t>Vasamsetti Naga Bala (Swamy) – Team Leader</a:t>
            </a:r>
          </a:p>
          <a:p>
            <a:pPr marL="285750" indent="-285750">
              <a:spcBef>
                <a:spcPts val="0"/>
              </a:spcBef>
            </a:pPr>
            <a:r>
              <a:rPr lang="en-US" sz="1300" dirty="0"/>
              <a:t>Kovvuri PC Durga Reddy – Model Builder</a:t>
            </a:r>
          </a:p>
          <a:p>
            <a:pPr marL="285750" indent="-285750">
              <a:spcBef>
                <a:spcPts val="0"/>
              </a:spcBef>
            </a:pPr>
            <a:r>
              <a:rPr lang="en-US" sz="1300" dirty="0"/>
              <a:t>Devesh Panwar – Presentation</a:t>
            </a:r>
          </a:p>
          <a:p>
            <a:pPr marL="285750" indent="-285750">
              <a:spcBef>
                <a:spcPts val="0"/>
              </a:spcBef>
            </a:pPr>
            <a:r>
              <a:rPr lang="en-US" sz="1300" dirty="0"/>
              <a:t>Sakshi – Research &amp; Testing</a:t>
            </a:r>
          </a:p>
          <a:p>
            <a:pPr marL="285750" indent="-285750">
              <a:spcBef>
                <a:spcPts val="0"/>
              </a:spcBef>
            </a:pPr>
            <a:r>
              <a:rPr lang="it-IT" sz="1300" dirty="0"/>
              <a:t>Dhadi Eswar – Data Lead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F6C85D-D4EA-3F42-83F6-E104A32B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38" t="15269" b="3799"/>
          <a:stretch>
            <a:fillRect/>
          </a:stretch>
        </p:blipFill>
        <p:spPr>
          <a:xfrm>
            <a:off x="3440573" y="2222090"/>
            <a:ext cx="6012877" cy="3958485"/>
          </a:xfrm>
          <a:prstGeom prst="roundRect">
            <a:avLst>
              <a:gd name="adj" fmla="val 1027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21558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202FDCDB-69C9-B48C-6A8B-C55BA4640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DE5217D2-102F-5687-A0B5-7616A9DF3F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2.1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A50891C2-D651-07EF-3C47-2E089222EF3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System Architecture (Rag Application)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21FC52E-14FD-0538-D6AF-3B5D5C4E879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02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F1A423E4-EA65-B8FC-8FD9-0FB32129DC2B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9D4723-A5E3-6783-E4E0-100451794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00" y="1289753"/>
            <a:ext cx="8223224" cy="475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72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022764E3-2F91-2050-4579-34993A811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FF1B3BAE-8F47-3360-5F8E-8BD0BDE602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2.2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42A7EBF4-2367-8359-41D2-A021DB6CD62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553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TECHNOLOGY DEEP DIVE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endParaRPr lang="en-US" dirty="0"/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12EDDB5D-E04E-18F6-1195-B8F21B041AF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02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26CB6D48-68D4-8E1C-9ACB-DAF5CB8145B0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86F7F5-B1BF-430B-B570-74E5B0AC7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68" y="2184043"/>
            <a:ext cx="8935610" cy="4223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8F91C9-FB37-5B6B-E566-4AACF0E7C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96" y="1601000"/>
            <a:ext cx="9548687" cy="420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7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1943E301-0786-B4D1-6C5B-3AC07C503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8896B31D-055C-1801-2BE2-A4B9F4FDF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2.3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A4FDB1CC-F07C-7E8F-11A5-A28D8AA596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TECHNOLOGY STACK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15CE4F59-C0E7-617D-E8B1-49959B7C83C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02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79502A07-CC72-99DF-8DC4-75EE2C96793A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85307-BA35-FEAE-CEDA-9AD029A0E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75" y="1666630"/>
            <a:ext cx="9396274" cy="42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95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55B2205-1A58-6B10-5A96-3F35A7ABC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DEB606DE-B7AF-96C4-6348-B502DA64AD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3.1</a:t>
            </a:r>
            <a:endParaRPr dirty="0"/>
          </a:p>
        </p:txBody>
      </p:sp>
      <p:sp>
        <p:nvSpPr>
          <p:cNvPr id="107" name="Google Shape;107;p3">
            <a:extLst>
              <a:ext uri="{FF2B5EF4-FFF2-40B4-BE49-F238E27FC236}">
                <a16:creationId xmlns:a16="http://schemas.microsoft.com/office/drawing/2014/main" id="{2B4A4A96-DCAE-D369-9312-5C6E430B45B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</a:pPr>
            <a:r>
              <a:rPr lang="en-US" dirty="0"/>
              <a:t> Key Results &amp; Performance Metrics</a:t>
            </a:r>
          </a:p>
        </p:txBody>
      </p:sp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1B65E23-18EA-B2D8-FA2A-40C0C9DB560D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03</a:t>
            </a:r>
            <a:endParaRPr dirty="0"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50AFF479-A76F-212C-650C-BA9B2D157A73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8675542" y="480779"/>
            <a:ext cx="5329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</a:pPr>
            <a:r>
              <a:rPr lang="en-US" dirty="0"/>
              <a:t>UNIT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C8F205-2D8B-589F-9E6C-4C5D3C5C7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82" y="1887628"/>
            <a:ext cx="9464860" cy="38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8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321</Words>
  <Application>Microsoft Office PowerPoint</Application>
  <PresentationFormat>Custom</PresentationFormat>
  <Paragraphs>69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Malgun Gothic</vt:lpstr>
      <vt:lpstr>Arial</vt:lpstr>
      <vt:lpstr>Calibri</vt:lpstr>
      <vt:lpstr>Office Theme</vt:lpstr>
      <vt:lpstr>Revolutionary RAG System for Private Document Analysis</vt:lpstr>
      <vt:lpstr>PowerPoint Presentation</vt:lpstr>
      <vt:lpstr>The Unstructured Data Bottleneck</vt:lpstr>
      <vt:lpstr>Solution - Nova AI Ecosystem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Soon Yong Chang</dc:creator>
  <cp:lastModifiedBy>Devesh Panwar</cp:lastModifiedBy>
  <cp:revision>7</cp:revision>
  <cp:lastPrinted>2026-02-11T04:37:35Z</cp:lastPrinted>
  <dcterms:created xsi:type="dcterms:W3CDTF">2019-07-06T14:12:49Z</dcterms:created>
  <dcterms:modified xsi:type="dcterms:W3CDTF">2026-02-23T05:43:21Z</dcterms:modified>
</cp:coreProperties>
</file>